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varyColors/>
        <c:ser>
          <c:idx val="0"/>
          <c:order val="0"/>
          <c:tx>
            <c:strRef>
              <c:f>Sheet1!$B$1</c:f>
              <c:strCache>
                <c:ptCount val="1"/>
                <c:pt idx="0">
                  <c:v>On-time delivery</c:v>
                </c:pt>
              </c:strCache>
            </c:strRef>
          </c:tx>
          <c:dPt>
            <c:idx val="0"/>
            <c:spPr>
              <a:solidFill>
                <a:srgbClr val="9FB2C6"/>
              </a:solidFill>
            </c:spPr>
          </c:dPt>
          <c:dPt>
            <c:idx val="1"/>
            <c:spPr>
              <a:solidFill>
                <a:srgbClr val="9E4A2B"/>
              </a:solidFill>
            </c:spPr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90.0</c:v>
                </c:pt>
              </c:numCache>
            </c:numRef>
          </c:val>
        </c:ser>
        <c:dLbls>
          <c:numFmt formatCode="0&quot;%&quot;" sourceLinked="0"/>
          <c:txPr>
            <a:bodyPr/>
            <a:lstStyle/>
            <a:p>
              <a:pPr>
                <a:defRPr sz="1500" b="1">
                  <a:solidFill>
                    <a:srgbClr val="181818"/>
                  </a:solidFill>
                  <a:latin typeface="General Sans"/>
                </a:defRPr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7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rgbClr val="181818"/>
                </a:solidFill>
                <a:latin typeface="General Sans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/>
        <c:axPos val="l"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accuracy — over two years</c:v>
                </c:pt>
              </c:strCache>
            </c:strRef>
          </c:tx>
          <c:spPr>
            <a:ln w="38100">
              <a:solidFill>
                <a:srgbClr val="12B5A5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/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/>
                </c:pt>
                <c:pt idx="6">
                  <c:v/>
                </c:pt>
                <c:pt idx="7">
                  <c:v/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0.55</c:v>
                </c:pt>
                <c:pt idx="1">
                  <c:v>0.62</c:v>
                </c:pt>
                <c:pt idx="2">
                  <c:v>0.68</c:v>
                </c:pt>
                <c:pt idx="3">
                  <c:v>0.74</c:v>
                </c:pt>
                <c:pt idx="4">
                  <c:v>0.8</c:v>
                </c:pt>
                <c:pt idx="5">
                  <c:v>0.86</c:v>
                </c:pt>
                <c:pt idx="6">
                  <c:v>0.91</c:v>
                </c:pt>
                <c:pt idx="7">
                  <c:v>0.95</c:v>
                </c:pt>
              </c:numCache>
            </c:numRef>
          </c:val>
          <c:smooth/>
        </c:ser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max val="1.0"/>
          <c:min val="0.4"/>
        </c:scaling>
        <c:delete/>
        <c:axPos val="l"/>
        <c:majorTickMark val="out"/>
        <c:minorTickMark val="none"/>
        <c:tickLblPos val="nextTo"/>
        <c:crossAx val="2118791784"/>
        <c:crosses val="autoZero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varyColors/>
        <c:ser>
          <c:idx val="0"/>
          <c:order val="0"/>
          <c:tx>
            <c:strRef>
              <c:f>Sheet1!$B$1</c:f>
              <c:strCache>
                <c:ptCount val="1"/>
                <c:pt idx="0">
                  <c:v>Month-end close (days)</c:v>
                </c:pt>
              </c:strCache>
            </c:strRef>
          </c:tx>
          <c:dPt>
            <c:idx val="0"/>
            <c:spPr>
              <a:solidFill>
                <a:srgbClr val="9FB2C6"/>
              </a:solidFill>
            </c:spPr>
          </c:dPt>
          <c:dPt>
            <c:idx val="1"/>
            <c:spPr>
              <a:solidFill>
                <a:srgbClr val="2E3A8C"/>
              </a:solidFill>
            </c:spPr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4.0</c:v>
                </c:pt>
                <c:pt idx="1">
                  <c:v>1.0</c:v>
                </c:pt>
              </c:numCache>
            </c:numRef>
          </c:val>
        </c:ser>
        <c:dLbls>
          <c:numFmt formatCode="0&quot; d&quot;" sourceLinked="0"/>
          <c:txPr>
            <a:bodyPr/>
            <a:lstStyle/>
            <a:p>
              <a:pPr>
                <a:defRPr sz="1500" b="1">
                  <a:solidFill>
                    <a:srgbClr val="181818"/>
                  </a:solidFill>
                  <a:latin typeface="General Sans"/>
                </a:defRPr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7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rgbClr val="181818"/>
                </a:solidFill>
                <a:latin typeface="General Sans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/>
        <c:axPos val="l"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varyColors/>
        <c:ser>
          <c:idx val="0"/>
          <c:order val="0"/>
          <c:tx>
            <c:strRef>
              <c:f>Sheet1!$B$1</c:f>
              <c:strCache>
                <c:ptCount val="1"/>
                <c:pt idx="0">
                  <c:v>Signature cycle (days)</c:v>
                </c:pt>
              </c:strCache>
            </c:strRef>
          </c:tx>
          <c:dPt>
            <c:idx val="0"/>
            <c:spPr>
              <a:solidFill>
                <a:srgbClr val="9FB2C6"/>
              </a:solidFill>
            </c:spPr>
          </c:dPt>
          <c:dPt>
            <c:idx val="1"/>
            <c:spPr>
              <a:solidFill>
                <a:srgbClr val="B0228C"/>
              </a:solidFill>
            </c:spPr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</c:v>
                </c:pt>
                <c:pt idx="1">
                  <c:v>1.0</c:v>
                </c:pt>
              </c:numCache>
            </c:numRef>
          </c:val>
        </c:ser>
        <c:dLbls>
          <c:numFmt formatCode="0&quot; d&quot;" sourceLinked="0"/>
          <c:txPr>
            <a:bodyPr/>
            <a:lstStyle/>
            <a:p>
              <a:pPr>
                <a:defRPr sz="1500" b="1">
                  <a:solidFill>
                    <a:srgbClr val="181818"/>
                  </a:solidFill>
                  <a:latin typeface="General Sans"/>
                </a:defRPr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7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rgbClr val="181818"/>
                </a:solidFill>
                <a:latin typeface="General Sans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/>
        <c:axPos val="l"/>
        <c:majorTickMark val="out"/>
        <c:minorTickMark val="none"/>
        <c:tickLblPos val="nextTo"/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chart" Target="../charts/char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chart" Target="../charts/chart4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s://calendly.com/success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chart" Target="../charts/char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1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0_industry_Fin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904" y="2087575"/>
            <a:ext cx="3732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233375"/>
                </a:solidFill>
                <a:latin typeface="General Sans"/>
              </a:rPr>
              <a:t>MONTH-END CLOSE (DAYS)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339888" y="2563063"/>
          <a:ext cx="3988612" cy="20702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1_industry_Pharmaceutica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904" y="2087575"/>
            <a:ext cx="3732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7E2275"/>
                </a:solidFill>
                <a:latin typeface="General Sans"/>
              </a:rPr>
              <a:t>SIGNATURE CYCLE (DAYS)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339888" y="2563063"/>
          <a:ext cx="3988612" cy="20702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2_c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>
            <a:hlinkClick r:id="rId3"/>
          </p:cNvPr>
          <p:cNvSpPr/>
          <p:nvPr/>
        </p:nvSpPr>
        <p:spPr>
          <a:xfrm>
            <a:off x="4998567" y="5486400"/>
            <a:ext cx="2194560" cy="566928"/>
          </a:xfrm>
          <a:prstGeom prst="roundRect">
            <a:avLst>
              <a:gd name="adj" fmla="val 50000"/>
            </a:avLst>
          </a:prstGeom>
          <a:solidFill>
            <a:srgbClr val="C341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tIns="0" bIns="0"/>
          <a:lstStyle/>
          <a:p>
            <a:pPr algn="ctr"/>
            <a:r>
              <a:rPr sz="1800" b="1">
                <a:solidFill>
                  <a:srgbClr val="FFFFFF"/>
                </a:solidFill>
                <a:latin typeface="General Sans"/>
              </a:rPr>
              <a:t>Book a call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2_patter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3_approa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4_mis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5_serv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6_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7_wh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8_industry_Manufactu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904" y="2087575"/>
            <a:ext cx="3732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723E31"/>
                </a:solidFill>
                <a:latin typeface="General Sans"/>
              </a:rPr>
              <a:t>ON-TIME DELIVERY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339888" y="2563063"/>
          <a:ext cx="3988612" cy="20702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09_industry_Ener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904" y="2087575"/>
            <a:ext cx="37325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1">
                <a:solidFill>
                  <a:srgbClr val="108986"/>
                </a:solidFill>
                <a:latin typeface="General Sans"/>
              </a:rPr>
              <a:t>DATA ACCURACY — OVER TWO YEARS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7339888" y="2563063"/>
          <a:ext cx="3988612" cy="20702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9888" y="4523536"/>
            <a:ext cx="3988612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i="1">
                <a:solidFill>
                  <a:srgbClr val="6B7280"/>
                </a:solidFill>
                <a:latin typeface="General Sans"/>
              </a:rPr>
              <a:t>Time →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